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1"/>
  </p:notesMasterIdLst>
  <p:handoutMasterIdLst>
    <p:handoutMasterId r:id="rId22"/>
  </p:handoutMasterIdLst>
  <p:sldIdLst>
    <p:sldId id="280"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8" r:id="rId18"/>
    <p:sldId id="296" r:id="rId19"/>
    <p:sldId id="297" r:id="rId20"/>
  </p:sldIdLst>
  <p:sldSz cx="9144000" cy="6858000" type="screen4x3"/>
  <p:notesSz cx="9144000" cy="6858000"/>
  <p:custDataLst>
    <p:tags r:id="rId23"/>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9" autoAdjust="0"/>
    <p:restoredTop sz="93018" autoAdjust="0"/>
  </p:normalViewPr>
  <p:slideViewPr>
    <p:cSldViewPr showGuides="1">
      <p:cViewPr varScale="1">
        <p:scale>
          <a:sx n="55" d="100"/>
          <a:sy n="55" d="100"/>
        </p:scale>
        <p:origin x="72" y="252"/>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pos="2160"/>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14.05.2021</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14.05.2021</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1437142"/>
            <a:ext cx="8712968" cy="5262979"/>
          </a:xfrm>
          <a:prstGeom prst="rect">
            <a:avLst/>
          </a:prstGeom>
        </p:spPr>
        <p:txBody>
          <a:bodyPr wrap="square">
            <a:spAutoFit/>
          </a:bodyPr>
          <a:lstStyle/>
          <a:p>
            <a:r>
              <a:rPr lang="tr-TR" sz="2400" b="1" dirty="0" smtClean="0"/>
              <a:t> </a:t>
            </a:r>
            <a:endParaRPr lang="tr-TR" sz="2400" b="1" dirty="0"/>
          </a:p>
          <a:p>
            <a:r>
              <a:rPr lang="tr-TR" sz="2400" dirty="0"/>
              <a:t>Emniyet bir Ro-Ro gemisi için en temel ve vazgeçilmez olgudur. </a:t>
            </a:r>
            <a:r>
              <a:rPr lang="tr-TR" sz="2400" dirty="0" err="1"/>
              <a:t>RoRo</a:t>
            </a:r>
            <a:r>
              <a:rPr lang="tr-TR" sz="2400" dirty="0"/>
              <a:t> gemilerinde emniyeti vazgeçilmez kılan ve önemini artıran bazı etkenler vardır. </a:t>
            </a:r>
            <a:r>
              <a:rPr lang="tr-TR" sz="2400" b="1" dirty="0"/>
              <a:t>Bunlar;</a:t>
            </a:r>
          </a:p>
          <a:p>
            <a:endParaRPr lang="tr-TR" sz="2400" dirty="0"/>
          </a:p>
          <a:p>
            <a:r>
              <a:rPr lang="tr-TR" sz="2400" dirty="0"/>
              <a:t>- Ro-Ro gemilerinde yük operasyonlarının gemi personeli tarafından</a:t>
            </a:r>
          </a:p>
          <a:p>
            <a:r>
              <a:rPr lang="tr-TR" sz="2400" dirty="0"/>
              <a:t>yapılması.</a:t>
            </a:r>
          </a:p>
          <a:p>
            <a:r>
              <a:rPr lang="tr-TR" sz="2400" dirty="0"/>
              <a:t>- Gemiye yüklenen yükün hareketli ve kendi imkanlarıyla gemiye girip</a:t>
            </a:r>
          </a:p>
          <a:p>
            <a:r>
              <a:rPr lang="tr-TR" sz="2400" dirty="0"/>
              <a:t>çıkması. </a:t>
            </a:r>
          </a:p>
          <a:p>
            <a:r>
              <a:rPr lang="tr-TR" sz="2400" dirty="0"/>
              <a:t>- Ro-Ro gemilerinin diğer gemi çeşitlerine göre daha süratli olması.</a:t>
            </a:r>
          </a:p>
          <a:p>
            <a:r>
              <a:rPr lang="tr-TR" sz="2400" dirty="0"/>
              <a:t>- Limanda kalış süresinin kısa olması.</a:t>
            </a:r>
          </a:p>
          <a:p>
            <a:r>
              <a:rPr lang="tr-TR" sz="2400" dirty="0"/>
              <a:t>- Yük operasyonu sırasında güvertelerinde çok fazla (yolcu, </a:t>
            </a:r>
            <a:r>
              <a:rPr lang="tr-TR" sz="2400" dirty="0" err="1"/>
              <a:t>şöför</a:t>
            </a:r>
            <a:r>
              <a:rPr lang="tr-TR" sz="2400" dirty="0"/>
              <a:t> vb</a:t>
            </a:r>
            <a:r>
              <a:rPr lang="tr-TR" sz="2400" dirty="0" smtClean="0"/>
              <a:t>.) insan </a:t>
            </a:r>
            <a:r>
              <a:rPr lang="tr-TR" sz="2400" dirty="0"/>
              <a:t>bulunması.</a:t>
            </a:r>
          </a:p>
          <a:p>
            <a:pPr marL="342900" indent="-342900">
              <a:buFont typeface="Arial" panose="020B0604020202020204" pitchFamily="34" charset="0"/>
              <a:buChar char="•"/>
            </a:pPr>
            <a:endParaRPr lang="tr-TR" sz="2400" dirty="0" smtClean="0"/>
          </a:p>
        </p:txBody>
      </p:sp>
    </p:spTree>
    <p:extLst>
      <p:ext uri="{BB962C8B-B14F-4D97-AF65-F5344CB8AC3E}">
        <p14:creationId xmlns:p14="http://schemas.microsoft.com/office/powerpoint/2010/main" val="18951167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smtClean="0"/>
              <a:t> </a:t>
            </a:r>
            <a:endParaRPr lang="tr-TR" sz="2400" b="1" dirty="0"/>
          </a:p>
        </p:txBody>
      </p:sp>
      <p:sp>
        <p:nvSpPr>
          <p:cNvPr id="4" name="Dikdörtgen 3"/>
          <p:cNvSpPr/>
          <p:nvPr/>
        </p:nvSpPr>
        <p:spPr>
          <a:xfrm>
            <a:off x="431032" y="1437142"/>
            <a:ext cx="8712968" cy="4893647"/>
          </a:xfrm>
          <a:prstGeom prst="rect">
            <a:avLst/>
          </a:prstGeom>
        </p:spPr>
        <p:txBody>
          <a:bodyPr wrap="square">
            <a:spAutoFit/>
          </a:bodyPr>
          <a:lstStyle/>
          <a:p>
            <a:r>
              <a:rPr lang="tr-TR" sz="2400" b="1" dirty="0" smtClean="0"/>
              <a:t> </a:t>
            </a:r>
            <a:endParaRPr lang="tr-TR" sz="2400" b="1" dirty="0"/>
          </a:p>
          <a:p>
            <a:r>
              <a:rPr lang="tr-TR" sz="2400" dirty="0"/>
              <a:t>- Seferlerinin kısa ve sık olması.</a:t>
            </a:r>
          </a:p>
          <a:p>
            <a:r>
              <a:rPr lang="tr-TR" sz="2400" dirty="0"/>
              <a:t>- Sık yanaşma ve kalkma manevrası ve halat manevrası.</a:t>
            </a:r>
          </a:p>
          <a:p>
            <a:pPr marL="342900" indent="-342900">
              <a:buFontTx/>
              <a:buChar char="-"/>
            </a:pPr>
            <a:r>
              <a:rPr lang="tr-TR" sz="2400" dirty="0" smtClean="0"/>
              <a:t>Taşıdığı </a:t>
            </a:r>
            <a:r>
              <a:rPr lang="tr-TR" sz="2400" dirty="0"/>
              <a:t>yük nedeniyle oluşan tehlikeler ve çevre kirliliği tehlikesi</a:t>
            </a:r>
            <a:r>
              <a:rPr lang="tr-TR" sz="2400" dirty="0" smtClean="0"/>
              <a:t>.</a:t>
            </a:r>
          </a:p>
          <a:p>
            <a:endParaRPr lang="tr-TR" sz="2400" dirty="0"/>
          </a:p>
          <a:p>
            <a:r>
              <a:rPr lang="tr-TR" sz="2400" dirty="0"/>
              <a:t>Ro-Ro gemilerindeki </a:t>
            </a:r>
            <a:r>
              <a:rPr lang="tr-TR" sz="2400" b="1" dirty="0"/>
              <a:t>emniyet olaylarını ve emniyet tedbirlerini</a:t>
            </a:r>
            <a:r>
              <a:rPr lang="tr-TR" sz="2400" dirty="0"/>
              <a:t> 4</a:t>
            </a:r>
          </a:p>
          <a:p>
            <a:r>
              <a:rPr lang="tr-TR" sz="2400" dirty="0"/>
              <a:t>başlık altında toplayabiliriz.</a:t>
            </a:r>
          </a:p>
          <a:p>
            <a:endParaRPr lang="tr-TR" sz="2400" dirty="0"/>
          </a:p>
          <a:p>
            <a:r>
              <a:rPr lang="tr-TR" sz="2400" dirty="0"/>
              <a:t>		* Personel emniyeti.</a:t>
            </a:r>
          </a:p>
          <a:p>
            <a:r>
              <a:rPr lang="tr-TR" sz="2400" dirty="0"/>
              <a:t>		* Gemi emniyeti.</a:t>
            </a:r>
          </a:p>
          <a:p>
            <a:r>
              <a:rPr lang="tr-TR" sz="2400" dirty="0"/>
              <a:t>		* Çevre emniyeti.</a:t>
            </a:r>
          </a:p>
          <a:p>
            <a:r>
              <a:rPr lang="tr-TR" sz="2400" dirty="0" smtClean="0"/>
              <a:t>                           * </a:t>
            </a:r>
            <a:r>
              <a:rPr lang="tr-TR" sz="2400" dirty="0"/>
              <a:t>Yük emniyeti ve </a:t>
            </a:r>
            <a:r>
              <a:rPr lang="tr-TR" sz="2400" dirty="0" err="1"/>
              <a:t>Lashing</a:t>
            </a:r>
            <a:r>
              <a:rPr lang="tr-TR" sz="2400" dirty="0"/>
              <a:t> işlemleri.</a:t>
            </a:r>
          </a:p>
          <a:p>
            <a:pPr marL="342900" indent="-342900">
              <a:buFont typeface="Arial" panose="020B0604020202020204" pitchFamily="34" charset="0"/>
              <a:buChar char="•"/>
            </a:pPr>
            <a:endParaRPr lang="tr-TR" sz="2400" dirty="0" smtClean="0"/>
          </a:p>
        </p:txBody>
      </p:sp>
    </p:spTree>
    <p:extLst>
      <p:ext uri="{BB962C8B-B14F-4D97-AF65-F5344CB8AC3E}">
        <p14:creationId xmlns:p14="http://schemas.microsoft.com/office/powerpoint/2010/main" val="35427741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5632311"/>
          </a:xfrm>
          <a:prstGeom prst="rect">
            <a:avLst/>
          </a:prstGeom>
        </p:spPr>
        <p:txBody>
          <a:bodyPr wrap="square">
            <a:spAutoFit/>
          </a:bodyPr>
          <a:lstStyle/>
          <a:p>
            <a:r>
              <a:rPr lang="tr-TR" sz="2400" b="1" dirty="0" smtClean="0"/>
              <a:t> </a:t>
            </a:r>
            <a:endParaRPr lang="tr-TR" sz="2400" b="1" dirty="0"/>
          </a:p>
          <a:p>
            <a:r>
              <a:rPr lang="tr-TR" sz="2400" dirty="0"/>
              <a:t>Ro-Ro gemilerinde çalışan tüm personel öncelikle iyi </a:t>
            </a:r>
            <a:r>
              <a:rPr lang="tr-TR" sz="2400" dirty="0" smtClean="0"/>
              <a:t>gemicilik kurallarına </a:t>
            </a:r>
            <a:r>
              <a:rPr lang="tr-TR" sz="2400" dirty="0"/>
              <a:t>göre genel emniyet kaidelerini çok iyi bilmeli ve tatbik etmelidir. Bunlar her çeşit gemide uygulanan ve bilinmesi gereken halat manevrası sırasında, demirleme sırasında, boya işlemleri, bakım-tutum </a:t>
            </a:r>
            <a:r>
              <a:rPr lang="tr-TR" sz="2400" dirty="0" err="1"/>
              <a:t>vb</a:t>
            </a:r>
            <a:r>
              <a:rPr lang="tr-TR" sz="2400" dirty="0"/>
              <a:t> emniyet kurallarıdır. Bunlardan başka Ro-Ro gemilerine özel, özellikle yük operasyonunda görevli güverte personeline özel, uyulması hayati önem taşıyan emniyet tedbirlerinin alınması zorunludur</a:t>
            </a:r>
            <a:r>
              <a:rPr lang="tr-TR" sz="2400" dirty="0" smtClean="0"/>
              <a:t>.</a:t>
            </a:r>
          </a:p>
          <a:p>
            <a:endParaRPr lang="tr-TR" sz="2400" dirty="0"/>
          </a:p>
          <a:p>
            <a:r>
              <a:rPr lang="tr-TR" sz="2400" dirty="0"/>
              <a:t>Gemide çalışan her personel hangi departmandan olursa olsun yük bölümlerine girdiği anda mutlaka yüksek görüş sağlayan fosforlu (</a:t>
            </a:r>
            <a:r>
              <a:rPr lang="tr-TR" sz="2400" dirty="0" err="1"/>
              <a:t>reflektıf</a:t>
            </a:r>
            <a:r>
              <a:rPr lang="tr-TR" sz="2400" dirty="0"/>
              <a:t>) yelek, tulum vb. giyinecektir.</a:t>
            </a:r>
          </a:p>
          <a:p>
            <a:endParaRPr lang="tr-TR" sz="2400" dirty="0"/>
          </a:p>
          <a:p>
            <a:pPr marL="342900" indent="-342900">
              <a:buFont typeface="Arial" panose="020B0604020202020204" pitchFamily="34" charset="0"/>
              <a:buChar char="•"/>
            </a:pPr>
            <a:endParaRPr lang="tr-TR" sz="2400" dirty="0" smtClean="0"/>
          </a:p>
        </p:txBody>
      </p:sp>
    </p:spTree>
    <p:extLst>
      <p:ext uri="{BB962C8B-B14F-4D97-AF65-F5344CB8AC3E}">
        <p14:creationId xmlns:p14="http://schemas.microsoft.com/office/powerpoint/2010/main" val="564129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1569660"/>
          </a:xfrm>
          <a:prstGeom prst="rect">
            <a:avLst/>
          </a:prstGeom>
        </p:spPr>
        <p:txBody>
          <a:bodyPr wrap="square">
            <a:spAutoFit/>
          </a:bodyPr>
          <a:lstStyle/>
          <a:p>
            <a:r>
              <a:rPr lang="tr-TR" sz="2400" dirty="0"/>
              <a:t>Gemiye giriş ve çıkışlarda yayalar için ayrılmış yürüyüş yolları kullanılacaktır. Gemiye gelen </a:t>
            </a:r>
            <a:r>
              <a:rPr lang="tr-TR" sz="2400" dirty="0" err="1"/>
              <a:t>ziyaretciler</a:t>
            </a:r>
            <a:r>
              <a:rPr lang="tr-TR" sz="2400" dirty="0"/>
              <a:t> yük bölümlerinde bulundukları süre içinde fosforlu yelek giymeleri gerekmektedir.</a:t>
            </a:r>
          </a:p>
          <a:p>
            <a:endParaRPr lang="tr-TR" sz="2400" dirty="0" smtClean="0"/>
          </a:p>
        </p:txBody>
      </p:sp>
      <p:pic>
        <p:nvPicPr>
          <p:cNvPr id="3" name="Resim 2"/>
          <p:cNvPicPr>
            <a:picLocks noChangeAspect="1"/>
          </p:cNvPicPr>
          <p:nvPr/>
        </p:nvPicPr>
        <p:blipFill>
          <a:blip r:embed="rId2"/>
          <a:stretch>
            <a:fillRect/>
          </a:stretch>
        </p:blipFill>
        <p:spPr>
          <a:xfrm>
            <a:off x="431032" y="2420888"/>
            <a:ext cx="4212976" cy="2664296"/>
          </a:xfrm>
          <a:prstGeom prst="rect">
            <a:avLst/>
          </a:prstGeom>
        </p:spPr>
      </p:pic>
      <p:pic>
        <p:nvPicPr>
          <p:cNvPr id="5" name="Resim 4"/>
          <p:cNvPicPr>
            <a:picLocks noChangeAspect="1"/>
          </p:cNvPicPr>
          <p:nvPr/>
        </p:nvPicPr>
        <p:blipFill>
          <a:blip r:embed="rId3"/>
          <a:stretch>
            <a:fillRect/>
          </a:stretch>
        </p:blipFill>
        <p:spPr>
          <a:xfrm>
            <a:off x="5364088" y="2420375"/>
            <a:ext cx="2880320" cy="2664809"/>
          </a:xfrm>
          <a:prstGeom prst="rect">
            <a:avLst/>
          </a:prstGeom>
        </p:spPr>
      </p:pic>
      <p:sp>
        <p:nvSpPr>
          <p:cNvPr id="7" name="Dikdörtgen 6"/>
          <p:cNvSpPr/>
          <p:nvPr/>
        </p:nvSpPr>
        <p:spPr>
          <a:xfrm>
            <a:off x="421795" y="5426048"/>
            <a:ext cx="4572000" cy="1015663"/>
          </a:xfrm>
          <a:prstGeom prst="rect">
            <a:avLst/>
          </a:prstGeom>
        </p:spPr>
        <p:txBody>
          <a:bodyPr>
            <a:spAutoFit/>
          </a:bodyPr>
          <a:lstStyle/>
          <a:p>
            <a:r>
              <a:rPr lang="tr-TR" sz="2000" b="1" dirty="0" smtClean="0"/>
              <a:t>Resim </a:t>
            </a:r>
            <a:r>
              <a:rPr lang="tr-TR" sz="2000" b="1" dirty="0" err="1" smtClean="0"/>
              <a:t>Lumbarağızı</a:t>
            </a:r>
            <a:r>
              <a:rPr lang="tr-TR" sz="2000" b="1" dirty="0" smtClean="0"/>
              <a:t> </a:t>
            </a:r>
            <a:r>
              <a:rPr lang="tr-TR" sz="2000" b="1" dirty="0"/>
              <a:t>ve yük bölümlerinden                    Resim Fosforlu </a:t>
            </a:r>
            <a:r>
              <a:rPr lang="tr-TR" sz="2000" b="1" dirty="0" smtClean="0"/>
              <a:t>yelek geçişte </a:t>
            </a:r>
            <a:r>
              <a:rPr lang="tr-TR" sz="2000" b="1" dirty="0"/>
              <a:t>yayalar için düzenlenmiş </a:t>
            </a:r>
            <a:r>
              <a:rPr lang="tr-TR" sz="2000" b="1" dirty="0" smtClean="0"/>
              <a:t> yürüyüş  yolu</a:t>
            </a:r>
            <a:endParaRPr lang="tr-TR" sz="2000" b="1" dirty="0"/>
          </a:p>
        </p:txBody>
      </p:sp>
      <p:sp>
        <p:nvSpPr>
          <p:cNvPr id="8" name="Dikdörtgen 7"/>
          <p:cNvSpPr/>
          <p:nvPr/>
        </p:nvSpPr>
        <p:spPr>
          <a:xfrm>
            <a:off x="5292376" y="5426048"/>
            <a:ext cx="2952031" cy="400110"/>
          </a:xfrm>
          <a:prstGeom prst="rect">
            <a:avLst/>
          </a:prstGeom>
        </p:spPr>
        <p:txBody>
          <a:bodyPr wrap="square">
            <a:spAutoFit/>
          </a:bodyPr>
          <a:lstStyle/>
          <a:p>
            <a:r>
              <a:rPr lang="tr-TR" sz="2000" b="1" dirty="0"/>
              <a:t>Resim Fosforlu yelek</a:t>
            </a:r>
          </a:p>
        </p:txBody>
      </p:sp>
    </p:spTree>
    <p:extLst>
      <p:ext uri="{BB962C8B-B14F-4D97-AF65-F5344CB8AC3E}">
        <p14:creationId xmlns:p14="http://schemas.microsoft.com/office/powerpoint/2010/main" val="10738425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1938992"/>
          </a:xfrm>
          <a:prstGeom prst="rect">
            <a:avLst/>
          </a:prstGeom>
        </p:spPr>
        <p:txBody>
          <a:bodyPr wrap="square">
            <a:spAutoFit/>
          </a:bodyPr>
          <a:lstStyle/>
          <a:p>
            <a:r>
              <a:rPr lang="tr-TR" sz="2400" dirty="0"/>
              <a:t>Yük operasyonuna katılan güverte personelinin tümü görevli olduklarında mutlaka koruyucu elbiselerini giymek zorundadır. Personelin giyeceği koruyucu elbise ve ekipmanlar mevsim şartlarına uygun ve rahat çalışmayı sağlayacak cinsten olmalıdır</a:t>
            </a:r>
            <a:r>
              <a:rPr lang="tr-TR" sz="2400" b="1" dirty="0"/>
              <a:t>.</a:t>
            </a:r>
            <a:endParaRPr lang="tr-TR" sz="2400" dirty="0"/>
          </a:p>
          <a:p>
            <a:pPr marL="342900" indent="-342900">
              <a:buFont typeface="Arial" panose="020B0604020202020204" pitchFamily="34" charset="0"/>
              <a:buChar char="•"/>
            </a:pPr>
            <a:endParaRPr lang="tr-TR" sz="2400" dirty="0" smtClean="0"/>
          </a:p>
        </p:txBody>
      </p:sp>
    </p:spTree>
    <p:extLst>
      <p:ext uri="{BB962C8B-B14F-4D97-AF65-F5344CB8AC3E}">
        <p14:creationId xmlns:p14="http://schemas.microsoft.com/office/powerpoint/2010/main" val="18221520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1200329"/>
          </a:xfrm>
          <a:prstGeom prst="rect">
            <a:avLst/>
          </a:prstGeom>
        </p:spPr>
        <p:txBody>
          <a:bodyPr wrap="square">
            <a:spAutoFit/>
          </a:bodyPr>
          <a:lstStyle/>
          <a:p>
            <a:r>
              <a:rPr lang="tr-TR" sz="2400" dirty="0" smtClean="0"/>
              <a:t>Ro-Ro </a:t>
            </a:r>
            <a:r>
              <a:rPr lang="tr-TR" sz="2400" dirty="0"/>
              <a:t>gemisinde bir güverte personelinin (zabit, gemici) yük operasyonu sırasında giymesi zorunlu koruyucu elbise ve ekipmanlar;</a:t>
            </a:r>
          </a:p>
          <a:p>
            <a:pPr marL="342900" indent="-342900">
              <a:buFont typeface="Arial" panose="020B0604020202020204" pitchFamily="34" charset="0"/>
              <a:buChar char="•"/>
            </a:pPr>
            <a:endParaRPr lang="tr-TR" sz="2400" dirty="0" smtClean="0"/>
          </a:p>
        </p:txBody>
      </p:sp>
      <p:pic>
        <p:nvPicPr>
          <p:cNvPr id="3" name="Resim 2"/>
          <p:cNvPicPr>
            <a:picLocks noChangeAspect="1"/>
          </p:cNvPicPr>
          <p:nvPr/>
        </p:nvPicPr>
        <p:blipFill>
          <a:blip r:embed="rId2"/>
          <a:stretch>
            <a:fillRect/>
          </a:stretch>
        </p:blipFill>
        <p:spPr>
          <a:xfrm>
            <a:off x="683568" y="2061602"/>
            <a:ext cx="2952328" cy="4796397"/>
          </a:xfrm>
          <a:prstGeom prst="rect">
            <a:avLst/>
          </a:prstGeom>
        </p:spPr>
      </p:pic>
      <p:pic>
        <p:nvPicPr>
          <p:cNvPr id="5" name="Resim 4"/>
          <p:cNvPicPr>
            <a:picLocks noChangeAspect="1"/>
          </p:cNvPicPr>
          <p:nvPr/>
        </p:nvPicPr>
        <p:blipFill>
          <a:blip r:embed="rId3"/>
          <a:stretch>
            <a:fillRect/>
          </a:stretch>
        </p:blipFill>
        <p:spPr>
          <a:xfrm>
            <a:off x="3842763" y="2129588"/>
            <a:ext cx="801245" cy="289340"/>
          </a:xfrm>
          <a:prstGeom prst="rect">
            <a:avLst/>
          </a:prstGeom>
        </p:spPr>
      </p:pic>
      <p:pic>
        <p:nvPicPr>
          <p:cNvPr id="7" name="Resim 6"/>
          <p:cNvPicPr>
            <a:picLocks noChangeAspect="1"/>
          </p:cNvPicPr>
          <p:nvPr/>
        </p:nvPicPr>
        <p:blipFill>
          <a:blip r:embed="rId4"/>
          <a:stretch>
            <a:fillRect/>
          </a:stretch>
        </p:blipFill>
        <p:spPr>
          <a:xfrm>
            <a:off x="3842763" y="2954399"/>
            <a:ext cx="1953373" cy="330586"/>
          </a:xfrm>
          <a:prstGeom prst="rect">
            <a:avLst/>
          </a:prstGeom>
        </p:spPr>
      </p:pic>
      <p:pic>
        <p:nvPicPr>
          <p:cNvPr id="8" name="Resim 7"/>
          <p:cNvPicPr>
            <a:picLocks noChangeAspect="1"/>
          </p:cNvPicPr>
          <p:nvPr/>
        </p:nvPicPr>
        <p:blipFill>
          <a:blip r:embed="rId5"/>
          <a:stretch>
            <a:fillRect/>
          </a:stretch>
        </p:blipFill>
        <p:spPr>
          <a:xfrm>
            <a:off x="3737660" y="3486220"/>
            <a:ext cx="4116952" cy="277929"/>
          </a:xfrm>
          <a:prstGeom prst="rect">
            <a:avLst/>
          </a:prstGeom>
        </p:spPr>
      </p:pic>
      <p:pic>
        <p:nvPicPr>
          <p:cNvPr id="10" name="Resim 9"/>
          <p:cNvPicPr>
            <a:picLocks noChangeAspect="1"/>
          </p:cNvPicPr>
          <p:nvPr/>
        </p:nvPicPr>
        <p:blipFill>
          <a:blip r:embed="rId6"/>
          <a:stretch>
            <a:fillRect/>
          </a:stretch>
        </p:blipFill>
        <p:spPr>
          <a:xfrm>
            <a:off x="3737660" y="3820456"/>
            <a:ext cx="3138596" cy="760672"/>
          </a:xfrm>
          <a:prstGeom prst="rect">
            <a:avLst/>
          </a:prstGeom>
        </p:spPr>
      </p:pic>
      <p:pic>
        <p:nvPicPr>
          <p:cNvPr id="11" name="Resim 10"/>
          <p:cNvPicPr>
            <a:picLocks noChangeAspect="1"/>
          </p:cNvPicPr>
          <p:nvPr/>
        </p:nvPicPr>
        <p:blipFill>
          <a:blip r:embed="rId7"/>
          <a:stretch>
            <a:fillRect/>
          </a:stretch>
        </p:blipFill>
        <p:spPr>
          <a:xfrm>
            <a:off x="3867194" y="4581127"/>
            <a:ext cx="1521127" cy="250314"/>
          </a:xfrm>
          <a:prstGeom prst="rect">
            <a:avLst/>
          </a:prstGeom>
        </p:spPr>
      </p:pic>
      <p:pic>
        <p:nvPicPr>
          <p:cNvPr id="12" name="Resim 11"/>
          <p:cNvPicPr>
            <a:picLocks noChangeAspect="1"/>
          </p:cNvPicPr>
          <p:nvPr/>
        </p:nvPicPr>
        <p:blipFill>
          <a:blip r:embed="rId8"/>
          <a:stretch>
            <a:fillRect/>
          </a:stretch>
        </p:blipFill>
        <p:spPr>
          <a:xfrm>
            <a:off x="3867194" y="6165304"/>
            <a:ext cx="2649022" cy="706943"/>
          </a:xfrm>
          <a:prstGeom prst="rect">
            <a:avLst/>
          </a:prstGeom>
        </p:spPr>
      </p:pic>
    </p:spTree>
    <p:extLst>
      <p:ext uri="{BB962C8B-B14F-4D97-AF65-F5344CB8AC3E}">
        <p14:creationId xmlns:p14="http://schemas.microsoft.com/office/powerpoint/2010/main" val="14430248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3785652"/>
          </a:xfrm>
          <a:prstGeom prst="rect">
            <a:avLst/>
          </a:prstGeom>
        </p:spPr>
        <p:txBody>
          <a:bodyPr wrap="square">
            <a:spAutoFit/>
          </a:bodyPr>
          <a:lstStyle/>
          <a:p>
            <a:r>
              <a:rPr lang="tr-TR" sz="2400" dirty="0"/>
              <a:t>SOLAS-74 Bölüm II/1 </a:t>
            </a:r>
            <a:r>
              <a:rPr lang="tr-TR" sz="2400" dirty="0" err="1"/>
              <a:t>Regulasyon</a:t>
            </a:r>
            <a:r>
              <a:rPr lang="tr-TR" sz="2400" dirty="0"/>
              <a:t> 20.3'e göre Tüm Ro-Ro </a:t>
            </a:r>
            <a:r>
              <a:rPr lang="tr-TR" sz="2400" dirty="0" smtClean="0"/>
              <a:t>yük ve </a:t>
            </a:r>
            <a:r>
              <a:rPr lang="tr-TR" sz="2400" dirty="0"/>
              <a:t>Ro-Ro yolcu gemilerinde kaptanın veya görevli zabitin izni olmadan hiç bir yolcu seyir esnasında kapalı güvertelerde bulunmayacaktır. Kaptan ve zabitler her zaman kapalı güvertede hiç bir yolcunun bulunmadığından emin olacaktır. Açık güvertede frigo, hayvan taşıyan vb. sürekli bakım isteyen aracı olanlar, araçlarının yanına her gidiş ve dönüşlerinde görevli personele bilgi vereceklerdir. Yolcuların seyirde araç güvertelerine girmelerinin yasak olduğu veya yolcuları ilgilendiren diğer uyarılar tüm yolcuların görebileceği şekilde yemek, dinlenme salonlarına ve kamaralarına asılmalıdır.</a:t>
            </a:r>
            <a:endParaRPr lang="tr-TR" sz="2400" dirty="0" smtClean="0"/>
          </a:p>
        </p:txBody>
      </p:sp>
    </p:spTree>
    <p:extLst>
      <p:ext uri="{BB962C8B-B14F-4D97-AF65-F5344CB8AC3E}">
        <p14:creationId xmlns:p14="http://schemas.microsoft.com/office/powerpoint/2010/main" val="27636233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3046988"/>
          </a:xfrm>
          <a:prstGeom prst="rect">
            <a:avLst/>
          </a:prstGeom>
        </p:spPr>
        <p:txBody>
          <a:bodyPr wrap="square">
            <a:spAutoFit/>
          </a:bodyPr>
          <a:lstStyle/>
          <a:p>
            <a:r>
              <a:rPr lang="tr-TR" sz="2400" dirty="0"/>
              <a:t>Ro-Ro yolcu gemilerinde araçlarını güvertelere park eden </a:t>
            </a:r>
            <a:r>
              <a:rPr lang="tr-TR" sz="2400" dirty="0" smtClean="0"/>
              <a:t>araç şoförleri </a:t>
            </a:r>
            <a:r>
              <a:rPr lang="tr-TR" sz="2400" dirty="0"/>
              <a:t>vakit geçirmeden aracının yanından ayrılıp yaşam mahalline gitmelidir. Yolcuların araçlarının yanından yaşam mahalline ulaşacağı rotayı ve yolu gösteren bilgilendirici notlar ve ok işaretleri her güvertede bulunmalıdır</a:t>
            </a:r>
            <a:r>
              <a:rPr lang="tr-TR" sz="2400" dirty="0" smtClean="0"/>
              <a:t>.</a:t>
            </a:r>
          </a:p>
          <a:p>
            <a:endParaRPr lang="tr-TR" sz="2400" dirty="0"/>
          </a:p>
          <a:p>
            <a:r>
              <a:rPr lang="tr-TR" sz="2400" dirty="0"/>
              <a:t>Personel gemi içinde ve güverteler arasında gidiş </a:t>
            </a:r>
            <a:r>
              <a:rPr lang="tr-TR" sz="2400" dirty="0" smtClean="0"/>
              <a:t>gelişlerinde kesinlikle </a:t>
            </a:r>
            <a:r>
              <a:rPr lang="tr-TR" sz="2400" dirty="0" err="1"/>
              <a:t>mafi</a:t>
            </a:r>
            <a:r>
              <a:rPr lang="tr-TR" sz="2400" dirty="0"/>
              <a:t> ve/veya diğer araçlara binmeyecektir.</a:t>
            </a:r>
          </a:p>
        </p:txBody>
      </p:sp>
    </p:spTree>
    <p:extLst>
      <p:ext uri="{BB962C8B-B14F-4D97-AF65-F5344CB8AC3E}">
        <p14:creationId xmlns:p14="http://schemas.microsoft.com/office/powerpoint/2010/main" val="1258603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3785652"/>
          </a:xfrm>
          <a:prstGeom prst="rect">
            <a:avLst/>
          </a:prstGeom>
        </p:spPr>
        <p:txBody>
          <a:bodyPr wrap="square">
            <a:spAutoFit/>
          </a:bodyPr>
          <a:lstStyle/>
          <a:p>
            <a:r>
              <a:rPr lang="tr-TR" sz="2400" dirty="0"/>
              <a:t>Güvertelerde araç manevrası yapılırken mümkünse iki </a:t>
            </a:r>
            <a:r>
              <a:rPr lang="tr-TR" sz="2400" dirty="0" smtClean="0"/>
              <a:t>kişi bulunacaktır</a:t>
            </a:r>
            <a:r>
              <a:rPr lang="tr-TR" sz="2400" dirty="0"/>
              <a:t>. Araçları manevra yaptıran görevli gemici aracın önünde ve arkasında değil aracı kullanan </a:t>
            </a:r>
            <a:r>
              <a:rPr lang="tr-TR" sz="2400" dirty="0" smtClean="0"/>
              <a:t>şoförün </a:t>
            </a:r>
            <a:r>
              <a:rPr lang="tr-TR" sz="2400" dirty="0"/>
              <a:t>görüş alanında bulunacaktır. Kesinlikle manevra yapan iki araç arasında bulunmayacaktır. Manevra yapan araç motorunu stop etmeden iki araç arasından geçilmeyecektir. Yük operasyonu sırasında düdük en önemli emniyet aletidir. Düdük ceplerde değil sürekli boynunda asılı olacaktır. Manevra yaptırılan aracın </a:t>
            </a:r>
            <a:r>
              <a:rPr lang="tr-TR" sz="2400" dirty="0" smtClean="0"/>
              <a:t>şoför </a:t>
            </a:r>
            <a:r>
              <a:rPr lang="tr-TR" sz="2400" dirty="0"/>
              <a:t>tarafındaki camı manevra bitinceye kadar açık olacak, araç </a:t>
            </a:r>
            <a:r>
              <a:rPr lang="tr-TR" sz="2400" dirty="0" smtClean="0"/>
              <a:t>şoförü </a:t>
            </a:r>
            <a:r>
              <a:rPr lang="tr-TR" sz="2400" dirty="0"/>
              <a:t>gemicinin komutlarını rahat duyacaktır.</a:t>
            </a:r>
          </a:p>
        </p:txBody>
      </p:sp>
    </p:spTree>
    <p:extLst>
      <p:ext uri="{BB962C8B-B14F-4D97-AF65-F5344CB8AC3E}">
        <p14:creationId xmlns:p14="http://schemas.microsoft.com/office/powerpoint/2010/main" val="3954958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2677656"/>
          </a:xfrm>
          <a:prstGeom prst="rect">
            <a:avLst/>
          </a:prstGeom>
        </p:spPr>
        <p:txBody>
          <a:bodyPr wrap="square">
            <a:spAutoFit/>
          </a:bodyPr>
          <a:lstStyle/>
          <a:p>
            <a:r>
              <a:rPr lang="tr-TR" sz="2400" dirty="0"/>
              <a:t>Havalandırmalar yük operasyonu süresince açık olacak </a:t>
            </a:r>
            <a:r>
              <a:rPr lang="tr-TR" sz="2400" dirty="0" smtClean="0"/>
              <a:t>personel araçlardan </a:t>
            </a:r>
            <a:r>
              <a:rPr lang="tr-TR" sz="2400" dirty="0"/>
              <a:t>çıkan egzoz gazlarından etkilenmeyecek miktarda hava akımı olacaktır</a:t>
            </a:r>
            <a:r>
              <a:rPr lang="tr-TR" sz="2400" dirty="0" smtClean="0"/>
              <a:t>.</a:t>
            </a:r>
          </a:p>
          <a:p>
            <a:endParaRPr lang="tr-TR" sz="2400" dirty="0"/>
          </a:p>
          <a:p>
            <a:r>
              <a:rPr lang="tr-TR" sz="2400" dirty="0"/>
              <a:t>Ro-Ro yolcu gemilerinde güvertelerde araç olduğu müddetçe havalandırmalar seyir süresince de sürekli çalışmalıdır. Bu havalandırmanın miktarı yükleme ve boşaltma sırasında artırılacaktır.</a:t>
            </a:r>
          </a:p>
        </p:txBody>
      </p:sp>
    </p:spTree>
    <p:extLst>
      <p:ext uri="{BB962C8B-B14F-4D97-AF65-F5344CB8AC3E}">
        <p14:creationId xmlns:p14="http://schemas.microsoft.com/office/powerpoint/2010/main" val="3545914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3416320"/>
          </a:xfrm>
          <a:prstGeom prst="rect">
            <a:avLst/>
          </a:prstGeom>
        </p:spPr>
        <p:txBody>
          <a:bodyPr wrap="square">
            <a:spAutoFit/>
          </a:bodyPr>
          <a:lstStyle/>
          <a:p>
            <a:r>
              <a:rPr lang="tr-TR" sz="2400" dirty="0"/>
              <a:t>Aydınlatma personel emniyeti için çok önemlidir. </a:t>
            </a:r>
            <a:r>
              <a:rPr lang="tr-TR" sz="2400" dirty="0" smtClean="0"/>
              <a:t>Güvertelerde yapılan </a:t>
            </a:r>
            <a:r>
              <a:rPr lang="tr-TR" sz="2400" dirty="0"/>
              <a:t>en ufak çalışma ve operasyonda dahi o güvertenin tüm aydınlatmaları açılmalıdır. Özellikle yük operasyonları sırasında hiçbir kör ve karanlık nokta olmamalıdır. Aydınlatma ve ışıklandırmalar yüklenen araçtan dolayı meydana gelen en ufak gölgeyi bile aydınlatacak şekilde konumlandırılmalıdır. Yük ve yolcu güvertelerinde veya diğer çalışma mahallerinde aydınlatma en az 20 </a:t>
            </a:r>
            <a:r>
              <a:rPr lang="tr-TR" sz="2400" dirty="0" err="1"/>
              <a:t>lüx</a:t>
            </a:r>
            <a:r>
              <a:rPr lang="tr-TR" sz="2400" dirty="0"/>
              <a:t> olmalıdır. Aydınlatmalar sık sık kontrol </a:t>
            </a:r>
            <a:r>
              <a:rPr lang="tr-TR" sz="2400" dirty="0" smtClean="0"/>
              <a:t>edilerek </a:t>
            </a:r>
            <a:r>
              <a:rPr lang="tr-TR" sz="2400" dirty="0"/>
              <a:t>yanmayan aydınlatmalar derhal onarılmalıdır.</a:t>
            </a:r>
          </a:p>
        </p:txBody>
      </p:sp>
    </p:spTree>
    <p:extLst>
      <p:ext uri="{BB962C8B-B14F-4D97-AF65-F5344CB8AC3E}">
        <p14:creationId xmlns:p14="http://schemas.microsoft.com/office/powerpoint/2010/main" val="2414830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2677656"/>
          </a:xfrm>
          <a:prstGeom prst="rect">
            <a:avLst/>
          </a:prstGeom>
        </p:spPr>
        <p:txBody>
          <a:bodyPr wrap="square">
            <a:spAutoFit/>
          </a:bodyPr>
          <a:lstStyle/>
          <a:p>
            <a:r>
              <a:rPr lang="tr-TR" sz="2400" dirty="0"/>
              <a:t>Gemi içinde hareket eden araçlar için </a:t>
            </a:r>
            <a:r>
              <a:rPr lang="tr-TR" sz="2400" dirty="0" err="1"/>
              <a:t>maximum</a:t>
            </a:r>
            <a:r>
              <a:rPr lang="tr-TR" sz="2400" dirty="0"/>
              <a:t> hız sınırı 15km'dir. Bu hız limitini gösteren işaretler gemi girişinde ve her güvertede görünür yerlerde asılmalıdır.</a:t>
            </a:r>
          </a:p>
          <a:p>
            <a:r>
              <a:rPr lang="tr-TR" sz="2400" dirty="0"/>
              <a:t>Personelin ve yolcuların giriş-çıkış için kullandığı yürüme yolu </a:t>
            </a:r>
            <a:r>
              <a:rPr lang="tr-TR" sz="2400" dirty="0" err="1"/>
              <a:t>biraraç</a:t>
            </a:r>
            <a:r>
              <a:rPr lang="tr-TR" sz="2400" dirty="0"/>
              <a:t> trafiğinden geçiyorsa bu trafik yolunu çift taraflı gösteren bir oval ayna koyulmalıdır. Hem yayalar hem de araç kullanıcıları bu aynaya bakarak hareket etmelidirler.</a:t>
            </a:r>
          </a:p>
        </p:txBody>
      </p:sp>
    </p:spTree>
    <p:extLst>
      <p:ext uri="{BB962C8B-B14F-4D97-AF65-F5344CB8AC3E}">
        <p14:creationId xmlns:p14="http://schemas.microsoft.com/office/powerpoint/2010/main" val="11905067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pic>
        <p:nvPicPr>
          <p:cNvPr id="3" name="Resim 2"/>
          <p:cNvPicPr>
            <a:picLocks noChangeAspect="1"/>
          </p:cNvPicPr>
          <p:nvPr/>
        </p:nvPicPr>
        <p:blipFill>
          <a:blip r:embed="rId2"/>
          <a:stretch>
            <a:fillRect/>
          </a:stretch>
        </p:blipFill>
        <p:spPr>
          <a:xfrm>
            <a:off x="683567" y="1180418"/>
            <a:ext cx="8208913" cy="2464606"/>
          </a:xfrm>
          <a:prstGeom prst="rect">
            <a:avLst/>
          </a:prstGeom>
        </p:spPr>
      </p:pic>
      <p:sp>
        <p:nvSpPr>
          <p:cNvPr id="5" name="Dikdörtgen 4"/>
          <p:cNvSpPr/>
          <p:nvPr/>
        </p:nvSpPr>
        <p:spPr>
          <a:xfrm>
            <a:off x="2915816" y="3742666"/>
            <a:ext cx="3384376" cy="400110"/>
          </a:xfrm>
          <a:prstGeom prst="rect">
            <a:avLst/>
          </a:prstGeom>
        </p:spPr>
        <p:txBody>
          <a:bodyPr wrap="square">
            <a:spAutoFit/>
          </a:bodyPr>
          <a:lstStyle/>
          <a:p>
            <a:r>
              <a:rPr lang="tr-TR" sz="2000" b="1" dirty="0"/>
              <a:t>Şekil Çeşitli uyarı ve ikazlar</a:t>
            </a:r>
          </a:p>
        </p:txBody>
      </p:sp>
      <p:sp>
        <p:nvSpPr>
          <p:cNvPr id="7" name="Dikdörtgen 6"/>
          <p:cNvSpPr/>
          <p:nvPr/>
        </p:nvSpPr>
        <p:spPr>
          <a:xfrm>
            <a:off x="629816" y="4437112"/>
            <a:ext cx="8046640" cy="1015663"/>
          </a:xfrm>
          <a:prstGeom prst="rect">
            <a:avLst/>
          </a:prstGeom>
        </p:spPr>
        <p:txBody>
          <a:bodyPr wrap="square">
            <a:spAutoFit/>
          </a:bodyPr>
          <a:lstStyle/>
          <a:p>
            <a:r>
              <a:rPr lang="tr-TR" sz="2000" dirty="0"/>
              <a:t>Personelin, yolcuların ve araç </a:t>
            </a:r>
            <a:r>
              <a:rPr lang="tr-TR" sz="2000" dirty="0" smtClean="0"/>
              <a:t>şoförlerinin </a:t>
            </a:r>
            <a:r>
              <a:rPr lang="tr-TR" sz="2000" dirty="0"/>
              <a:t>gemi </a:t>
            </a:r>
            <a:r>
              <a:rPr lang="tr-TR" sz="2000" dirty="0" smtClean="0"/>
              <a:t>içinde uyacakları </a:t>
            </a:r>
            <a:r>
              <a:rPr lang="tr-TR" sz="2000" dirty="0"/>
              <a:t>kurallar veya bilgilendirme notları herkesin görebileceği yerlerde olmalıdır. Bu uyarı ve ikazlar gemi girişinde ve bütün güvertelerde olmalıdır.</a:t>
            </a:r>
          </a:p>
        </p:txBody>
      </p:sp>
    </p:spTree>
    <p:extLst>
      <p:ext uri="{BB962C8B-B14F-4D97-AF65-F5344CB8AC3E}">
        <p14:creationId xmlns:p14="http://schemas.microsoft.com/office/powerpoint/2010/main" val="1829984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a:t>PERSONEL EMNİYETİ :</a:t>
            </a:r>
            <a:endParaRPr lang="tr-TR" sz="2400" b="1" dirty="0"/>
          </a:p>
        </p:txBody>
      </p:sp>
      <p:sp>
        <p:nvSpPr>
          <p:cNvPr id="4" name="Dikdörtgen 3"/>
          <p:cNvSpPr/>
          <p:nvPr/>
        </p:nvSpPr>
        <p:spPr>
          <a:xfrm>
            <a:off x="305272" y="1156694"/>
            <a:ext cx="8712968" cy="4154984"/>
          </a:xfrm>
          <a:prstGeom prst="rect">
            <a:avLst/>
          </a:prstGeom>
        </p:spPr>
        <p:txBody>
          <a:bodyPr wrap="square">
            <a:spAutoFit/>
          </a:bodyPr>
          <a:lstStyle/>
          <a:p>
            <a:r>
              <a:rPr lang="tr-TR" sz="2400" dirty="0"/>
              <a:t>Kullanılan </a:t>
            </a:r>
            <a:r>
              <a:rPr lang="tr-TR" sz="2400" dirty="0" err="1"/>
              <a:t>lashing</a:t>
            </a:r>
            <a:r>
              <a:rPr lang="tr-TR" sz="2400" dirty="0"/>
              <a:t> ekipmanları sağlam ve test </a:t>
            </a:r>
            <a:r>
              <a:rPr lang="tr-TR" sz="2400" dirty="0" smtClean="0"/>
              <a:t>edilmiş olmalıdır</a:t>
            </a:r>
            <a:r>
              <a:rPr lang="tr-TR" sz="2400" dirty="0"/>
              <a:t>. Kullanılan tüm ekipmanların üzerinde emniyetli çalışma yükünü gösteren etiket veya not olmalıdır. Ekipmanlara emniyetli çalışma yükünü aşacak yük bindirilmemelidir</a:t>
            </a:r>
            <a:r>
              <a:rPr lang="tr-TR" sz="2400" dirty="0" smtClean="0"/>
              <a:t>.</a:t>
            </a:r>
          </a:p>
          <a:p>
            <a:endParaRPr lang="tr-TR" sz="2400" dirty="0"/>
          </a:p>
          <a:p>
            <a:r>
              <a:rPr lang="tr-TR" sz="2400" dirty="0" err="1"/>
              <a:t>Lashing</a:t>
            </a:r>
            <a:r>
              <a:rPr lang="tr-TR" sz="2400" dirty="0"/>
              <a:t> yapmak için kullanılan hava hortumlarının ek </a:t>
            </a:r>
            <a:r>
              <a:rPr lang="tr-TR" sz="2400" dirty="0" smtClean="0"/>
              <a:t>yerinden çıkması </a:t>
            </a:r>
            <a:r>
              <a:rPr lang="tr-TR" sz="2400" dirty="0"/>
              <a:t>veya kesilmesi personel için bir tehlikedir. Bu tehlikeyi önlemek için hava hortumları birbirlerine hızlı bağlama ve hava kesme </a:t>
            </a:r>
            <a:r>
              <a:rPr lang="tr-TR" sz="2400" dirty="0" err="1"/>
              <a:t>kaplinleri</a:t>
            </a:r>
            <a:r>
              <a:rPr lang="tr-TR" sz="2400" dirty="0"/>
              <a:t> ile bağlanmalıdır. Hava hortumları araçların altına çekilirken hortumun keskin köşelere sürtüp kesilmemesi için dikkat edilmelidir.</a:t>
            </a:r>
          </a:p>
        </p:txBody>
      </p:sp>
    </p:spTree>
    <p:extLst>
      <p:ext uri="{BB962C8B-B14F-4D97-AF65-F5344CB8AC3E}">
        <p14:creationId xmlns:p14="http://schemas.microsoft.com/office/powerpoint/2010/main" val="16027106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GEMİ EMNİYETİ :</a:t>
            </a:r>
            <a:endParaRPr lang="tr-TR" sz="2400" b="1" dirty="0"/>
          </a:p>
        </p:txBody>
      </p:sp>
      <p:sp>
        <p:nvSpPr>
          <p:cNvPr id="4" name="Dikdörtgen 3"/>
          <p:cNvSpPr/>
          <p:nvPr/>
        </p:nvSpPr>
        <p:spPr>
          <a:xfrm>
            <a:off x="305272" y="1156694"/>
            <a:ext cx="8712968" cy="5632311"/>
          </a:xfrm>
          <a:prstGeom prst="rect">
            <a:avLst/>
          </a:prstGeom>
        </p:spPr>
        <p:txBody>
          <a:bodyPr wrap="square">
            <a:spAutoFit/>
          </a:bodyPr>
          <a:lstStyle/>
          <a:p>
            <a:r>
              <a:rPr lang="tr-TR" sz="2400" dirty="0"/>
              <a:t>Ro-Ro gemilerindeki en önemli tehlikelerin başında </a:t>
            </a:r>
            <a:r>
              <a:rPr lang="tr-TR" sz="2400" b="1" dirty="0"/>
              <a:t>yangın tehlikesi </a:t>
            </a:r>
            <a:r>
              <a:rPr lang="tr-TR" sz="2400" dirty="0"/>
              <a:t>gelir.</a:t>
            </a:r>
          </a:p>
          <a:p>
            <a:r>
              <a:rPr lang="tr-TR" sz="2400" b="1" dirty="0" smtClean="0"/>
              <a:t>Yangın </a:t>
            </a:r>
            <a:r>
              <a:rPr lang="tr-TR" sz="2400" b="1" dirty="0"/>
              <a:t>tehlikesini oluşturan sebepler:</a:t>
            </a:r>
          </a:p>
          <a:p>
            <a:endParaRPr lang="tr-TR" sz="2400" dirty="0"/>
          </a:p>
          <a:p>
            <a:r>
              <a:rPr lang="tr-TR" sz="2400" dirty="0"/>
              <a:t>* Diğer tüm gemi çeşitlerinde olan makine, kuzine gibi </a:t>
            </a:r>
            <a:r>
              <a:rPr lang="tr-TR" sz="2400" dirty="0" smtClean="0"/>
              <a:t>yangına elverişli </a:t>
            </a:r>
            <a:r>
              <a:rPr lang="tr-TR" sz="2400" dirty="0"/>
              <a:t>bölümler.</a:t>
            </a:r>
          </a:p>
          <a:p>
            <a:r>
              <a:rPr lang="tr-TR" sz="2400" dirty="0"/>
              <a:t>* Personelin eğitimsizliği.</a:t>
            </a:r>
          </a:p>
          <a:p>
            <a:r>
              <a:rPr lang="tr-TR" sz="2400" dirty="0"/>
              <a:t>* Ro-Ro gemilerinin yolcu taşıması ve gemide daha fazla </a:t>
            </a:r>
            <a:r>
              <a:rPr lang="tr-TR" sz="2400" dirty="0" smtClean="0"/>
              <a:t>insan sayısı </a:t>
            </a:r>
            <a:r>
              <a:rPr lang="tr-TR" sz="2400" dirty="0"/>
              <a:t>bulunması.</a:t>
            </a:r>
          </a:p>
          <a:p>
            <a:r>
              <a:rPr lang="tr-TR" sz="2400" dirty="0"/>
              <a:t>* Gemiye yüklenen her bir aracın deposunda aracı en az </a:t>
            </a:r>
            <a:r>
              <a:rPr lang="tr-TR" sz="2400" dirty="0" smtClean="0"/>
              <a:t>varacağı yere </a:t>
            </a:r>
            <a:r>
              <a:rPr lang="tr-TR" sz="2400" dirty="0"/>
              <a:t>kadar ulaştıracak miktarda mazot ve benzin olması.</a:t>
            </a:r>
          </a:p>
          <a:p>
            <a:r>
              <a:rPr lang="tr-TR" sz="2400" dirty="0"/>
              <a:t>* Araç </a:t>
            </a:r>
            <a:r>
              <a:rPr lang="tr-TR" sz="2400" dirty="0" smtClean="0"/>
              <a:t>şoförlerinin </a:t>
            </a:r>
            <a:r>
              <a:rPr lang="tr-TR" sz="2400" dirty="0"/>
              <a:t>malzeme dolabında yemek pişirmek için kullandıkları piknik tüpleri.</a:t>
            </a:r>
          </a:p>
          <a:p>
            <a:r>
              <a:rPr lang="tr-TR" sz="2400" dirty="0" smtClean="0"/>
              <a:t>* </a:t>
            </a:r>
            <a:r>
              <a:rPr lang="tr-TR" sz="2400" dirty="0"/>
              <a:t>Gemide taşınan araçların brandalarının çok çabuk tutuşma </a:t>
            </a:r>
            <a:r>
              <a:rPr lang="tr-TR" sz="2400" dirty="0" smtClean="0"/>
              <a:t>özelliği olan </a:t>
            </a:r>
            <a:r>
              <a:rPr lang="tr-TR" sz="2400" dirty="0"/>
              <a:t>naylondan yapılmış olması.</a:t>
            </a:r>
          </a:p>
        </p:txBody>
      </p:sp>
    </p:spTree>
    <p:extLst>
      <p:ext uri="{BB962C8B-B14F-4D97-AF65-F5344CB8AC3E}">
        <p14:creationId xmlns:p14="http://schemas.microsoft.com/office/powerpoint/2010/main" val="32815071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GEMİ EMNİYETİ :</a:t>
            </a:r>
            <a:endParaRPr lang="tr-TR" sz="2400" b="1" dirty="0"/>
          </a:p>
        </p:txBody>
      </p:sp>
      <p:sp>
        <p:nvSpPr>
          <p:cNvPr id="4" name="Dikdörtgen 3"/>
          <p:cNvSpPr/>
          <p:nvPr/>
        </p:nvSpPr>
        <p:spPr>
          <a:xfrm>
            <a:off x="305272" y="1156694"/>
            <a:ext cx="8712968" cy="3046988"/>
          </a:xfrm>
          <a:prstGeom prst="rect">
            <a:avLst/>
          </a:prstGeom>
        </p:spPr>
        <p:txBody>
          <a:bodyPr wrap="square">
            <a:spAutoFit/>
          </a:bodyPr>
          <a:lstStyle/>
          <a:p>
            <a:pPr marL="342900" indent="-342900">
              <a:buFont typeface="Arial" panose="020B0604020202020204" pitchFamily="34" charset="0"/>
              <a:buChar char="•"/>
            </a:pPr>
            <a:r>
              <a:rPr lang="tr-TR" sz="2400" dirty="0" smtClean="0"/>
              <a:t>Araçların </a:t>
            </a:r>
            <a:r>
              <a:rPr lang="tr-TR" sz="2400" dirty="0"/>
              <a:t>lastikleri, lastiklerin uzun süre içten içe yanma özelliği </a:t>
            </a:r>
            <a:r>
              <a:rPr lang="tr-TR" sz="2400" dirty="0" smtClean="0"/>
              <a:t>ve yangında </a:t>
            </a:r>
            <a:r>
              <a:rPr lang="tr-TR" sz="2400" dirty="0"/>
              <a:t>çıkardıkları koyu duman</a:t>
            </a:r>
            <a:r>
              <a:rPr lang="tr-TR" sz="2400" dirty="0" smtClean="0"/>
              <a:t>.</a:t>
            </a:r>
          </a:p>
          <a:p>
            <a:endParaRPr lang="tr-TR" sz="2400" dirty="0"/>
          </a:p>
          <a:p>
            <a:r>
              <a:rPr lang="tr-TR" sz="2400" dirty="0"/>
              <a:t>Yukarıda belirtilen tüm bu etkenler ve olumsuzluklar gösteriyor ki; Ro-Ro gemisinde çıkan bir yangının söndürülmesi ve/veya kontrol altına alınması çok güçtür. Bu nedenle Ro-Ro gemilerinde tankerler haricindeki diğer gemi çeşitlerine göre daha fazla yangınla mücadele sistemleri ve ekipmanları vardır</a:t>
            </a:r>
            <a:r>
              <a:rPr lang="tr-TR" sz="2400" dirty="0" smtClean="0"/>
              <a:t>.</a:t>
            </a:r>
            <a:endParaRPr lang="tr-TR" sz="2400" dirty="0"/>
          </a:p>
        </p:txBody>
      </p:sp>
    </p:spTree>
    <p:extLst>
      <p:ext uri="{BB962C8B-B14F-4D97-AF65-F5344CB8AC3E}">
        <p14:creationId xmlns:p14="http://schemas.microsoft.com/office/powerpoint/2010/main" val="27385011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GEMİ EMNİYETİ :</a:t>
            </a:r>
            <a:endParaRPr lang="tr-TR" sz="2400" b="1" dirty="0"/>
          </a:p>
        </p:txBody>
      </p:sp>
      <p:sp>
        <p:nvSpPr>
          <p:cNvPr id="4" name="Dikdörtgen 3"/>
          <p:cNvSpPr/>
          <p:nvPr/>
        </p:nvSpPr>
        <p:spPr>
          <a:xfrm>
            <a:off x="305272" y="1156694"/>
            <a:ext cx="8712968" cy="3046988"/>
          </a:xfrm>
          <a:prstGeom prst="rect">
            <a:avLst/>
          </a:prstGeom>
        </p:spPr>
        <p:txBody>
          <a:bodyPr wrap="square">
            <a:spAutoFit/>
          </a:bodyPr>
          <a:lstStyle/>
          <a:p>
            <a:pPr marL="342900" indent="-342900">
              <a:buFont typeface="Arial" panose="020B0604020202020204" pitchFamily="34" charset="0"/>
              <a:buChar char="•"/>
            </a:pPr>
            <a:r>
              <a:rPr lang="tr-TR" sz="2400" dirty="0"/>
              <a:t>Güvertelerde ve geminin diğer yerlerinde bulunan yangın </a:t>
            </a:r>
            <a:r>
              <a:rPr lang="tr-TR" sz="2400" dirty="0" err="1"/>
              <a:t>dedektörleri</a:t>
            </a:r>
            <a:r>
              <a:rPr lang="tr-TR" sz="2400" dirty="0"/>
              <a:t> sürekli açık olmalıdır. Yangın </a:t>
            </a:r>
            <a:r>
              <a:rPr lang="tr-TR" sz="2400" dirty="0" err="1"/>
              <a:t>dedektörleri</a:t>
            </a:r>
            <a:r>
              <a:rPr lang="tr-TR" sz="2400" dirty="0"/>
              <a:t> ve yangın alarm sistemleri muntazam aralıklarla test ve kontrol edilmelidir. Özellikle güvertelerde bulunan duman </a:t>
            </a:r>
            <a:r>
              <a:rPr lang="tr-TR" sz="2400" dirty="0" err="1"/>
              <a:t>dedektörleri</a:t>
            </a:r>
            <a:r>
              <a:rPr lang="tr-TR" sz="2400" dirty="0"/>
              <a:t>, araçların egzoz dumanından kirlenmesi sonucu yanlış yangın alarmı vermektedir. Sürekli verilen yanlış yangın alarmı personel üzerinde olumsuz etki göstermekte ve gerçek bir yangın alarmında personel nasıl olsa yanlış alamdır düşüncesiyle yavaş hareket etmektedir. </a:t>
            </a:r>
          </a:p>
        </p:txBody>
      </p:sp>
    </p:spTree>
    <p:extLst>
      <p:ext uri="{BB962C8B-B14F-4D97-AF65-F5344CB8AC3E}">
        <p14:creationId xmlns:p14="http://schemas.microsoft.com/office/powerpoint/2010/main" val="11906450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GEMİ EMNİYETİ :</a:t>
            </a:r>
            <a:endParaRPr lang="tr-TR" sz="2400" b="1" dirty="0"/>
          </a:p>
        </p:txBody>
      </p:sp>
      <p:sp>
        <p:nvSpPr>
          <p:cNvPr id="4" name="Dikdörtgen 3"/>
          <p:cNvSpPr/>
          <p:nvPr/>
        </p:nvSpPr>
        <p:spPr>
          <a:xfrm>
            <a:off x="305272" y="1156694"/>
            <a:ext cx="8712968" cy="3416320"/>
          </a:xfrm>
          <a:prstGeom prst="rect">
            <a:avLst/>
          </a:prstGeom>
        </p:spPr>
        <p:txBody>
          <a:bodyPr wrap="square">
            <a:spAutoFit/>
          </a:bodyPr>
          <a:lstStyle/>
          <a:p>
            <a:r>
              <a:rPr lang="tr-TR" sz="2400" dirty="0"/>
              <a:t>Ro-Ro gemilerinde </a:t>
            </a:r>
            <a:r>
              <a:rPr lang="tr-TR" sz="2400" b="1" dirty="0"/>
              <a:t>çalışan personelin dikkat </a:t>
            </a:r>
            <a:r>
              <a:rPr lang="tr-TR" sz="2400" dirty="0"/>
              <a:t>etmesi gereken bazı </a:t>
            </a:r>
            <a:r>
              <a:rPr lang="tr-TR" sz="2400" b="1" dirty="0"/>
              <a:t>kurallar</a:t>
            </a:r>
            <a:r>
              <a:rPr lang="tr-TR" sz="2400" dirty="0"/>
              <a:t> ve alacağı bazı </a:t>
            </a:r>
            <a:r>
              <a:rPr lang="tr-TR" sz="2400" b="1" dirty="0"/>
              <a:t>tedbirler</a:t>
            </a:r>
            <a:r>
              <a:rPr lang="tr-TR" sz="2400" dirty="0"/>
              <a:t> vardır.</a:t>
            </a:r>
          </a:p>
          <a:p>
            <a:endParaRPr lang="tr-TR" sz="2400" dirty="0"/>
          </a:p>
          <a:p>
            <a:r>
              <a:rPr lang="tr-TR" sz="2400" b="1" dirty="0"/>
              <a:t>Bunlar;</a:t>
            </a:r>
          </a:p>
          <a:p>
            <a:endParaRPr lang="tr-TR" sz="2400" dirty="0"/>
          </a:p>
          <a:p>
            <a:r>
              <a:rPr lang="tr-TR" sz="2400" dirty="0"/>
              <a:t>- Yük ambarlarında kesinlikle sigara içilmeyecek, </a:t>
            </a:r>
            <a:r>
              <a:rPr lang="tr-TR" sz="2400" dirty="0" smtClean="0"/>
              <a:t>kibrit </a:t>
            </a:r>
            <a:r>
              <a:rPr lang="tr-TR" sz="2400" dirty="0"/>
              <a:t>ve çakmak gibi çıplak ateş yakılmayacaktır. Tüm araç güvertelerinde sigara içmek yasaklanmalıdır. No </a:t>
            </a:r>
            <a:r>
              <a:rPr lang="tr-TR" sz="2400" dirty="0" err="1"/>
              <a:t>Smoking</a:t>
            </a:r>
            <a:r>
              <a:rPr lang="tr-TR" sz="2400" dirty="0"/>
              <a:t> / No </a:t>
            </a:r>
            <a:r>
              <a:rPr lang="tr-TR" sz="2400" dirty="0" err="1"/>
              <a:t>NakedLights</a:t>
            </a:r>
            <a:r>
              <a:rPr lang="tr-TR" sz="2400" dirty="0"/>
              <a:t> notları uygun dillerde asılı olmalıdır.</a:t>
            </a:r>
          </a:p>
        </p:txBody>
      </p:sp>
      <p:pic>
        <p:nvPicPr>
          <p:cNvPr id="3" name="Resim 2"/>
          <p:cNvPicPr>
            <a:picLocks noChangeAspect="1"/>
          </p:cNvPicPr>
          <p:nvPr/>
        </p:nvPicPr>
        <p:blipFill>
          <a:blip r:embed="rId2"/>
          <a:stretch>
            <a:fillRect/>
          </a:stretch>
        </p:blipFill>
        <p:spPr>
          <a:xfrm>
            <a:off x="2411760" y="4630020"/>
            <a:ext cx="3456384" cy="1679300"/>
          </a:xfrm>
          <a:prstGeom prst="rect">
            <a:avLst/>
          </a:prstGeom>
        </p:spPr>
      </p:pic>
    </p:spTree>
    <p:extLst>
      <p:ext uri="{BB962C8B-B14F-4D97-AF65-F5344CB8AC3E}">
        <p14:creationId xmlns:p14="http://schemas.microsoft.com/office/powerpoint/2010/main" val="35387254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RO-RO GEMİSİNDE EMNİYET :</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GEMİ EMNİYETİ :</a:t>
            </a:r>
            <a:endParaRPr lang="tr-TR" sz="2400" b="1" dirty="0"/>
          </a:p>
        </p:txBody>
      </p:sp>
      <p:sp>
        <p:nvSpPr>
          <p:cNvPr id="4" name="Dikdörtgen 3"/>
          <p:cNvSpPr/>
          <p:nvPr/>
        </p:nvSpPr>
        <p:spPr>
          <a:xfrm>
            <a:off x="305272" y="1156694"/>
            <a:ext cx="8712968" cy="4524315"/>
          </a:xfrm>
          <a:prstGeom prst="rect">
            <a:avLst/>
          </a:prstGeom>
        </p:spPr>
        <p:txBody>
          <a:bodyPr wrap="square">
            <a:spAutoFit/>
          </a:bodyPr>
          <a:lstStyle/>
          <a:p>
            <a:pPr marL="342900" indent="-342900">
              <a:buFont typeface="Arial" panose="020B0604020202020204" pitchFamily="34" charset="0"/>
              <a:buChar char="•"/>
            </a:pPr>
            <a:r>
              <a:rPr lang="tr-TR" sz="2400" dirty="0" smtClean="0"/>
              <a:t>Tüm </a:t>
            </a:r>
            <a:r>
              <a:rPr lang="tr-TR" sz="2400" dirty="0"/>
              <a:t>yangın kapıları seyir boyunca sürekli kapalı tutulmalıdır</a:t>
            </a:r>
            <a:r>
              <a:rPr lang="tr-TR" sz="2400" dirty="0" smtClean="0"/>
              <a:t>.</a:t>
            </a:r>
          </a:p>
          <a:p>
            <a:endParaRPr lang="tr-TR" sz="2400" dirty="0"/>
          </a:p>
          <a:p>
            <a:pPr marL="342900" indent="-342900">
              <a:buFont typeface="Arial" panose="020B0604020202020204" pitchFamily="34" charset="0"/>
              <a:buChar char="•"/>
            </a:pPr>
            <a:r>
              <a:rPr lang="tr-TR" sz="2400" dirty="0" smtClean="0"/>
              <a:t>Gemide </a:t>
            </a:r>
            <a:r>
              <a:rPr lang="tr-TR" sz="2400" dirty="0"/>
              <a:t>bulunan sabit ve hareketli tüm yangın söndürme </a:t>
            </a:r>
            <a:r>
              <a:rPr lang="tr-TR" sz="2400" dirty="0" smtClean="0"/>
              <a:t>sistemleri ve </a:t>
            </a:r>
            <a:r>
              <a:rPr lang="tr-TR" sz="2400" dirty="0"/>
              <a:t>yangınla mücadele ekipmanları personel tarafından bilinecektir. Bu sistemler ve ekipmanlar tüm olumsuz şartlarda dahi yerleri bulunup kullanabilecektir</a:t>
            </a:r>
            <a:r>
              <a:rPr lang="tr-TR" sz="2400" dirty="0" smtClean="0"/>
              <a:t>.</a:t>
            </a:r>
          </a:p>
          <a:p>
            <a:pPr marL="342900" indent="-342900">
              <a:buFont typeface="Arial" panose="020B0604020202020204" pitchFamily="34" charset="0"/>
              <a:buChar char="•"/>
            </a:pPr>
            <a:endParaRPr lang="tr-TR" sz="2400" dirty="0"/>
          </a:p>
          <a:p>
            <a:r>
              <a:rPr lang="tr-TR" sz="2400" dirty="0"/>
              <a:t>* Araçlar yangın söndürme ekipmanlarını kapatacak şekilde </a:t>
            </a:r>
            <a:r>
              <a:rPr lang="tr-TR" sz="2400" dirty="0" smtClean="0"/>
              <a:t>veya kullanılmasını </a:t>
            </a:r>
            <a:r>
              <a:rPr lang="tr-TR" sz="2400" dirty="0"/>
              <a:t>engelleyecek şekilde park edilmeyecektir. Park yerleri yangın söndürme hortumları, </a:t>
            </a:r>
            <a:r>
              <a:rPr lang="tr-TR" sz="2400" dirty="0" err="1"/>
              <a:t>minimaxlar</a:t>
            </a:r>
            <a:r>
              <a:rPr lang="tr-TR" sz="2400" dirty="0"/>
              <a:t>, </a:t>
            </a:r>
            <a:r>
              <a:rPr lang="tr-TR" sz="2400" dirty="0" err="1"/>
              <a:t>aplikatörler</a:t>
            </a:r>
            <a:r>
              <a:rPr lang="tr-TR" sz="2400" dirty="0"/>
              <a:t> ve portatif köpüklerin bulunduğu istasyonların önüne gelen araçlar bu malzemelere kolay ulaşım sağlayacak açıklıkta park edilecektir.</a:t>
            </a:r>
          </a:p>
        </p:txBody>
      </p:sp>
    </p:spTree>
    <p:extLst>
      <p:ext uri="{BB962C8B-B14F-4D97-AF65-F5344CB8AC3E}">
        <p14:creationId xmlns:p14="http://schemas.microsoft.com/office/powerpoint/2010/main" val="10192366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4067</TotalTime>
  <Words>1286</Words>
  <Application>Microsoft Office PowerPoint</Application>
  <PresentationFormat>Ekran Gösterisi (4:3)</PresentationFormat>
  <Paragraphs>108</Paragraphs>
  <Slides>19</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19</vt:i4>
      </vt:variant>
    </vt:vector>
  </HeadingPairs>
  <TitlesOfParts>
    <vt:vector size="25" baseType="lpstr">
      <vt:lpstr>Adobe Fan Heiti Std B</vt:lpstr>
      <vt:lpstr>Arial</vt:lpstr>
      <vt:lpstr>Calibri</vt:lpstr>
      <vt:lpstr>Kozuka Gothic Pr6N B</vt:lpstr>
      <vt:lpstr>Myriad Pro</vt: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SAMSUN</cp:lastModifiedBy>
  <cp:revision>332</cp:revision>
  <dcterms:created xsi:type="dcterms:W3CDTF">2013-07-18T08:50:31Z</dcterms:created>
  <dcterms:modified xsi:type="dcterms:W3CDTF">2021-05-14T19:28:26Z</dcterms:modified>
</cp:coreProperties>
</file>